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roxima Nova Condensed Bold" charset="1" panose="02000506030000020004"/>
      <p:regular r:id="rId27"/>
    </p:embeddedFont>
    <p:embeddedFont>
      <p:font typeface="Touvlo Bold" charset="1" panose="020B0804030403020204"/>
      <p:regular r:id="rId28"/>
    </p:embeddedFont>
    <p:embeddedFont>
      <p:font typeface="Geometrica Sans" charset="1" panose="00000000000000000000"/>
      <p:regular r:id="rId29"/>
    </p:embeddedFont>
    <p:embeddedFont>
      <p:font typeface="Touvlo" charset="1" panose="020B0604030403020204"/>
      <p:regular r:id="rId30"/>
    </p:embeddedFont>
    <p:embeddedFont>
      <p:font typeface="Open Sans" charset="1" panose="020B0606030504020204"/>
      <p:regular r:id="rId31"/>
    </p:embeddedFont>
    <p:embeddedFont>
      <p:font typeface="Touvlo Italics" charset="1" panose="020B0604030403090204"/>
      <p:regular r:id="rId32"/>
    </p:embeddedFont>
    <p:embeddedFont>
      <p:font typeface="Open Sans Bold" charset="1" panose="020B0806030504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27LSY5n4.mp4" Type="http://schemas.openxmlformats.org/officeDocument/2006/relationships/video"/><Relationship Id="rId4" Target="../media/VAG27LSY5n4.mp4" Type="http://schemas.microsoft.com/office/2007/relationships/media"/><Relationship Id="rId5" Target="../media/image3.jpeg" Type="http://schemas.openxmlformats.org/officeDocument/2006/relationships/image"/><Relationship Id="rId6" Target="../media/VAG27Ax7wcQ.mp4" Type="http://schemas.openxmlformats.org/officeDocument/2006/relationships/video"/><Relationship Id="rId7" Target="../media/VAG27Ax7wcQ.mp4" Type="http://schemas.microsoft.com/office/2007/relationships/media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mapdata.com.br" TargetMode="External" Type="http://schemas.openxmlformats.org/officeDocument/2006/relationships/hyperlink"/><Relationship Id="rId3" Target="https://loja.mapdata.com.br" TargetMode="External" Type="http://schemas.openxmlformats.org/officeDocument/2006/relationships/hyperlink"/><Relationship Id="rId4" Target="https://ead.mapdata.com.br" TargetMode="External" Type="http://schemas.openxmlformats.org/officeDocument/2006/relationships/hyperlink"/><Relationship Id="rId5" Target="https://www.nti-group.com/home/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1D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362950" y="361950"/>
            <a:ext cx="1562100" cy="18288000"/>
            <a:chOff x="0" y="0"/>
            <a:chExt cx="411417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417" cy="4816592"/>
            </a:xfrm>
            <a:custGeom>
              <a:avLst/>
              <a:gdLst/>
              <a:ahLst/>
              <a:cxnLst/>
              <a:rect r="r" b="b" t="t" l="l"/>
              <a:pathLst>
                <a:path h="4816592" w="411417">
                  <a:moveTo>
                    <a:pt x="0" y="0"/>
                  </a:moveTo>
                  <a:lnTo>
                    <a:pt x="411417" y="0"/>
                  </a:lnTo>
                  <a:lnTo>
                    <a:pt x="41141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630F0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42875"/>
              <a:ext cx="411417" cy="4673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76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0"/>
            <a:ext cx="8991600" cy="8724900"/>
            <a:chOff x="0" y="0"/>
            <a:chExt cx="1035548" cy="10048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5548" cy="1004833"/>
            </a:xfrm>
            <a:custGeom>
              <a:avLst/>
              <a:gdLst/>
              <a:ahLst/>
              <a:cxnLst/>
              <a:rect r="r" b="b" t="t" l="l"/>
              <a:pathLst>
                <a:path h="1004833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004833"/>
                  </a:lnTo>
                  <a:lnTo>
                    <a:pt x="0" y="1004833"/>
                  </a:lnTo>
                  <a:close/>
                </a:path>
              </a:pathLst>
            </a:custGeom>
            <a:blipFill>
              <a:blip r:embed="rId2"/>
              <a:stretch>
                <a:fillRect l="-276" t="0" r="-27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8324850" cy="6200532"/>
            <a:chOff x="0" y="0"/>
            <a:chExt cx="11099800" cy="82673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19075"/>
              <a:ext cx="11099800" cy="196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799"/>
                </a:lnSpc>
              </a:pPr>
              <a:r>
                <a:rPr lang="en-US" b="true" sz="10799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Seminário I -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37523"/>
              <a:ext cx="11088400" cy="5929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987"/>
                </a:lnSpc>
              </a:pPr>
              <a:r>
                <a:rPr lang="en-US" b="true" sz="8562">
                  <a:solidFill>
                    <a:srgbClr val="FFFF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Estudo de caso em empresas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16412" y="9191468"/>
            <a:ext cx="6073801" cy="505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9"/>
              </a:lnSpc>
            </a:pPr>
            <a:r>
              <a:rPr lang="en-US" sz="3769">
                <a:solidFill>
                  <a:srgbClr val="FFFFFF"/>
                </a:solidFill>
                <a:latin typeface="Geometrica Sans"/>
                <a:ea typeface="Geometrica Sans"/>
                <a:cs typeface="Geometrica Sans"/>
                <a:sym typeface="Geometrica Sans"/>
              </a:rPr>
              <a:t>MAPData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18511" y="9082586"/>
            <a:ext cx="4932019" cy="803423"/>
            <a:chOff x="0" y="0"/>
            <a:chExt cx="6576026" cy="107123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42616"/>
              <a:ext cx="6576026" cy="528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17"/>
                </a:lnSpc>
                <a:spcBef>
                  <a:spcPct val="0"/>
                </a:spcBef>
              </a:pPr>
              <a:r>
                <a:rPr lang="en-US" sz="2441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Ramon Lopes de Queiroz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6576026" cy="685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31"/>
                </a:lnSpc>
                <a:spcBef>
                  <a:spcPct val="0"/>
                </a:spcBef>
              </a:pPr>
              <a:r>
                <a:rPr lang="en-US" b="true" sz="3165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ACADÊMICO: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750" y="9120050"/>
            <a:ext cx="495645" cy="576750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71D2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71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1D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484524"/>
            <a:ext cx="16230600" cy="2773776"/>
          </a:xfrm>
          <a:custGeom>
            <a:avLst/>
            <a:gdLst/>
            <a:ahLst/>
            <a:cxnLst/>
            <a:rect r="r" b="b" t="t" l="l"/>
            <a:pathLst>
              <a:path h="2773776" w="16230600">
                <a:moveTo>
                  <a:pt x="0" y="0"/>
                </a:moveTo>
                <a:lnTo>
                  <a:pt x="16230600" y="0"/>
                </a:lnTo>
                <a:lnTo>
                  <a:pt x="16230600" y="2773776"/>
                </a:lnTo>
                <a:lnTo>
                  <a:pt x="0" y="2773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97" r="0" b="-229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3783" y="5841793"/>
            <a:ext cx="25382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 o 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9340" y="5246687"/>
            <a:ext cx="258781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Meu? / Data/ Código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05482" y="5246687"/>
            <a:ext cx="239279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Software Usado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56331" y="5841793"/>
            <a:ext cx="305098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Empresa que pediu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46850" y="5246687"/>
            <a:ext cx="346539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Funcionário Responsável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412495" y="5595937"/>
            <a:ext cx="1080752" cy="1936518"/>
          </a:xfrm>
          <a:prstGeom prst="line">
            <a:avLst/>
          </a:prstGeom>
          <a:ln cap="flat" w="38100">
            <a:solidFill>
              <a:srgbClr val="B8A9A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6312930" y="6191043"/>
            <a:ext cx="295853" cy="756362"/>
          </a:xfrm>
          <a:prstGeom prst="line">
            <a:avLst/>
          </a:prstGeom>
          <a:ln cap="flat" w="38100">
            <a:solidFill>
              <a:srgbClr val="90909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9401881" y="5595937"/>
            <a:ext cx="1371417" cy="1351467"/>
          </a:xfrm>
          <a:prstGeom prst="line">
            <a:avLst/>
          </a:prstGeom>
          <a:ln cap="flat" w="38100">
            <a:solidFill>
              <a:srgbClr val="90909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2481821" y="6191043"/>
            <a:ext cx="1525490" cy="756362"/>
          </a:xfrm>
          <a:prstGeom prst="line">
            <a:avLst/>
          </a:prstGeom>
          <a:ln cap="flat" w="38100">
            <a:solidFill>
              <a:srgbClr val="90909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5928985" y="5595937"/>
            <a:ext cx="841078" cy="1570861"/>
          </a:xfrm>
          <a:prstGeom prst="line">
            <a:avLst/>
          </a:prstGeom>
          <a:ln cap="flat" w="38100">
            <a:solidFill>
              <a:srgbClr val="90909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070507"/>
            <a:ext cx="7774021" cy="1835992"/>
          </a:xfrm>
          <a:custGeom>
            <a:avLst/>
            <a:gdLst/>
            <a:ahLst/>
            <a:cxnLst/>
            <a:rect r="r" b="b" t="t" l="l"/>
            <a:pathLst>
              <a:path h="1835992" w="7774021">
                <a:moveTo>
                  <a:pt x="0" y="0"/>
                </a:moveTo>
                <a:lnTo>
                  <a:pt x="7774021" y="0"/>
                </a:lnTo>
                <a:lnTo>
                  <a:pt x="7774021" y="1835992"/>
                </a:lnTo>
                <a:lnTo>
                  <a:pt x="0" y="1835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29308" y="1094178"/>
            <a:ext cx="3582933" cy="917996"/>
          </a:xfrm>
          <a:custGeom>
            <a:avLst/>
            <a:gdLst/>
            <a:ahLst/>
            <a:cxnLst/>
            <a:rect r="r" b="b" t="t" l="l"/>
            <a:pathLst>
              <a:path h="917996" w="3582933">
                <a:moveTo>
                  <a:pt x="0" y="0"/>
                </a:moveTo>
                <a:lnTo>
                  <a:pt x="3582933" y="0"/>
                </a:lnTo>
                <a:lnTo>
                  <a:pt x="3582933" y="917996"/>
                </a:lnTo>
                <a:lnTo>
                  <a:pt x="0" y="917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9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24706" y="3326183"/>
            <a:ext cx="378285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Lembretes de Visitas Tecnicas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13452322" y="2012174"/>
            <a:ext cx="2068452" cy="707583"/>
          </a:xfrm>
          <a:prstGeom prst="line">
            <a:avLst/>
          </a:prstGeom>
          <a:ln cap="flat" w="38100">
            <a:solidFill>
              <a:srgbClr val="90909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1719627" y="2672133"/>
            <a:ext cx="346539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Atalhos de comunicação com os responsáveis do sistema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145737" y="8069138"/>
            <a:ext cx="4786090" cy="1189162"/>
            <a:chOff x="0" y="0"/>
            <a:chExt cx="4333408" cy="10766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33408" cy="1076688"/>
            </a:xfrm>
            <a:custGeom>
              <a:avLst/>
              <a:gdLst/>
              <a:ahLst/>
              <a:cxnLst/>
              <a:rect r="r" b="b" t="t" l="l"/>
              <a:pathLst>
                <a:path h="1076688" w="4333408">
                  <a:moveTo>
                    <a:pt x="4130208" y="0"/>
                  </a:moveTo>
                  <a:cubicBezTo>
                    <a:pt x="4242433" y="0"/>
                    <a:pt x="4333408" y="241025"/>
                    <a:pt x="4333408" y="538344"/>
                  </a:cubicBezTo>
                  <a:cubicBezTo>
                    <a:pt x="4333408" y="835663"/>
                    <a:pt x="4242433" y="1076688"/>
                    <a:pt x="4130208" y="1076688"/>
                  </a:cubicBezTo>
                  <a:lnTo>
                    <a:pt x="203200" y="1076688"/>
                  </a:lnTo>
                  <a:cubicBezTo>
                    <a:pt x="90976" y="1076688"/>
                    <a:pt x="0" y="835663"/>
                    <a:pt x="0" y="538344"/>
                  </a:cubicBezTo>
                  <a:cubicBezTo>
                    <a:pt x="0" y="2410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333408" cy="1114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72635" y="7166799"/>
            <a:ext cx="4759192" cy="902339"/>
            <a:chOff x="0" y="0"/>
            <a:chExt cx="4333408" cy="82161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33408" cy="821611"/>
            </a:xfrm>
            <a:custGeom>
              <a:avLst/>
              <a:gdLst/>
              <a:ahLst/>
              <a:cxnLst/>
              <a:rect r="r" b="b" t="t" l="l"/>
              <a:pathLst>
                <a:path h="821611" w="4333408">
                  <a:moveTo>
                    <a:pt x="4130208" y="0"/>
                  </a:moveTo>
                  <a:cubicBezTo>
                    <a:pt x="4242433" y="0"/>
                    <a:pt x="4333408" y="183924"/>
                    <a:pt x="4333408" y="410806"/>
                  </a:cubicBezTo>
                  <a:cubicBezTo>
                    <a:pt x="4333408" y="637687"/>
                    <a:pt x="4242433" y="821611"/>
                    <a:pt x="4130208" y="821611"/>
                  </a:cubicBezTo>
                  <a:lnTo>
                    <a:pt x="203200" y="821611"/>
                  </a:lnTo>
                  <a:cubicBezTo>
                    <a:pt x="90976" y="821611"/>
                    <a:pt x="0" y="637687"/>
                    <a:pt x="0" y="410806"/>
                  </a:cubicBezTo>
                  <a:cubicBezTo>
                    <a:pt x="0" y="1839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333408" cy="859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015881" y="1553176"/>
            <a:ext cx="4566196" cy="1075299"/>
            <a:chOff x="0" y="0"/>
            <a:chExt cx="4333408" cy="102047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33408" cy="1020479"/>
            </a:xfrm>
            <a:custGeom>
              <a:avLst/>
              <a:gdLst/>
              <a:ahLst/>
              <a:cxnLst/>
              <a:rect r="r" b="b" t="t" l="l"/>
              <a:pathLst>
                <a:path h="1020479" w="4333408">
                  <a:moveTo>
                    <a:pt x="4130208" y="0"/>
                  </a:moveTo>
                  <a:cubicBezTo>
                    <a:pt x="4242433" y="0"/>
                    <a:pt x="4333408" y="228442"/>
                    <a:pt x="4333408" y="510240"/>
                  </a:cubicBezTo>
                  <a:cubicBezTo>
                    <a:pt x="4333408" y="792037"/>
                    <a:pt x="4242433" y="1020479"/>
                    <a:pt x="4130208" y="1020479"/>
                  </a:cubicBezTo>
                  <a:lnTo>
                    <a:pt x="203200" y="1020479"/>
                  </a:lnTo>
                  <a:cubicBezTo>
                    <a:pt x="90976" y="1020479"/>
                    <a:pt x="0" y="792037"/>
                    <a:pt x="0" y="510240"/>
                  </a:cubicBezTo>
                  <a:cubicBezTo>
                    <a:pt x="0" y="2284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333408" cy="1058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5495823" y="1267542"/>
            <a:ext cx="1112959" cy="2106265"/>
          </a:xfrm>
          <a:prstGeom prst="line">
            <a:avLst/>
          </a:prstGeom>
          <a:ln cap="flat" w="38100">
            <a:solidFill>
              <a:srgbClr val="90909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1D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6552" y="1741038"/>
            <a:ext cx="2219710" cy="1552444"/>
          </a:xfrm>
          <a:custGeom>
            <a:avLst/>
            <a:gdLst/>
            <a:ahLst/>
            <a:cxnLst/>
            <a:rect r="r" b="b" t="t" l="l"/>
            <a:pathLst>
              <a:path h="1552444" w="2219710">
                <a:moveTo>
                  <a:pt x="0" y="0"/>
                </a:moveTo>
                <a:lnTo>
                  <a:pt x="2219710" y="0"/>
                </a:lnTo>
                <a:lnTo>
                  <a:pt x="2219710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15" t="0" r="-51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03400" y="5143500"/>
            <a:ext cx="10255900" cy="4098322"/>
          </a:xfrm>
          <a:custGeom>
            <a:avLst/>
            <a:gdLst/>
            <a:ahLst/>
            <a:cxnLst/>
            <a:rect r="r" b="b" t="t" l="l"/>
            <a:pathLst>
              <a:path h="4098322" w="10255900">
                <a:moveTo>
                  <a:pt x="0" y="0"/>
                </a:moveTo>
                <a:lnTo>
                  <a:pt x="10255900" y="0"/>
                </a:lnTo>
                <a:lnTo>
                  <a:pt x="10255900" y="4098322"/>
                </a:lnTo>
                <a:lnTo>
                  <a:pt x="0" y="409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03400" y="1028700"/>
            <a:ext cx="10247773" cy="2977120"/>
          </a:xfrm>
          <a:custGeom>
            <a:avLst/>
            <a:gdLst/>
            <a:ahLst/>
            <a:cxnLst/>
            <a:rect r="r" b="b" t="t" l="l"/>
            <a:pathLst>
              <a:path h="2977120" w="10247773">
                <a:moveTo>
                  <a:pt x="0" y="0"/>
                </a:moveTo>
                <a:lnTo>
                  <a:pt x="10247773" y="0"/>
                </a:lnTo>
                <a:lnTo>
                  <a:pt x="10247773" y="2977120"/>
                </a:lnTo>
                <a:lnTo>
                  <a:pt x="0" y="2977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8981" y="6416439"/>
            <a:ext cx="2257280" cy="1552444"/>
          </a:xfrm>
          <a:custGeom>
            <a:avLst/>
            <a:gdLst/>
            <a:ahLst/>
            <a:cxnLst/>
            <a:rect r="r" b="b" t="t" l="l"/>
            <a:pathLst>
              <a:path h="1552444" w="2257280">
                <a:moveTo>
                  <a:pt x="0" y="0"/>
                </a:moveTo>
                <a:lnTo>
                  <a:pt x="2257281" y="0"/>
                </a:lnTo>
                <a:lnTo>
                  <a:pt x="2257281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7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3923336" y="2517260"/>
            <a:ext cx="3080065" cy="1154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4156262" y="7192661"/>
            <a:ext cx="2895275" cy="1691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1D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5597" y="1028700"/>
            <a:ext cx="10243703" cy="4117766"/>
          </a:xfrm>
          <a:custGeom>
            <a:avLst/>
            <a:gdLst/>
            <a:ahLst/>
            <a:cxnLst/>
            <a:rect r="r" b="b" t="t" l="l"/>
            <a:pathLst>
              <a:path h="4117766" w="10243703">
                <a:moveTo>
                  <a:pt x="0" y="0"/>
                </a:moveTo>
                <a:lnTo>
                  <a:pt x="10243703" y="0"/>
                </a:lnTo>
                <a:lnTo>
                  <a:pt x="10243703" y="4117766"/>
                </a:lnTo>
                <a:lnTo>
                  <a:pt x="0" y="411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10886" y="2311361"/>
            <a:ext cx="2164466" cy="1552444"/>
          </a:xfrm>
          <a:custGeom>
            <a:avLst/>
            <a:gdLst/>
            <a:ahLst/>
            <a:cxnLst/>
            <a:rect r="r" b="b" t="t" l="l"/>
            <a:pathLst>
              <a:path h="1552444" w="2164466">
                <a:moveTo>
                  <a:pt x="0" y="0"/>
                </a:moveTo>
                <a:lnTo>
                  <a:pt x="2164466" y="0"/>
                </a:lnTo>
                <a:lnTo>
                  <a:pt x="2164466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2628" y="6944072"/>
            <a:ext cx="2320981" cy="1552444"/>
          </a:xfrm>
          <a:custGeom>
            <a:avLst/>
            <a:gdLst/>
            <a:ahLst/>
            <a:cxnLst/>
            <a:rect r="r" b="b" t="t" l="l"/>
            <a:pathLst>
              <a:path h="1552444" w="2320981">
                <a:moveTo>
                  <a:pt x="0" y="0"/>
                </a:moveTo>
                <a:lnTo>
                  <a:pt x="2320981" y="0"/>
                </a:lnTo>
                <a:lnTo>
                  <a:pt x="2320981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5597" y="6168525"/>
            <a:ext cx="10243703" cy="3103538"/>
          </a:xfrm>
          <a:custGeom>
            <a:avLst/>
            <a:gdLst/>
            <a:ahLst/>
            <a:cxnLst/>
            <a:rect r="r" b="b" t="t" l="l"/>
            <a:pathLst>
              <a:path h="3103538" w="10243703">
                <a:moveTo>
                  <a:pt x="0" y="0"/>
                </a:moveTo>
                <a:lnTo>
                  <a:pt x="10243703" y="0"/>
                </a:lnTo>
                <a:lnTo>
                  <a:pt x="10243703" y="3103538"/>
                </a:lnTo>
                <a:lnTo>
                  <a:pt x="0" y="3103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053609" y="7720294"/>
            <a:ext cx="18029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4975352" y="3087583"/>
            <a:ext cx="2040245" cy="1301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1D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4469" y="4367278"/>
            <a:ext cx="2356824" cy="1552444"/>
          </a:xfrm>
          <a:custGeom>
            <a:avLst/>
            <a:gdLst/>
            <a:ahLst/>
            <a:cxnLst/>
            <a:rect r="r" b="b" t="t" l="l"/>
            <a:pathLst>
              <a:path h="1552444" w="2356824">
                <a:moveTo>
                  <a:pt x="0" y="0"/>
                </a:moveTo>
                <a:lnTo>
                  <a:pt x="2356824" y="0"/>
                </a:lnTo>
                <a:lnTo>
                  <a:pt x="2356824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73153" y="2418015"/>
            <a:ext cx="10255900" cy="5450970"/>
          </a:xfrm>
          <a:custGeom>
            <a:avLst/>
            <a:gdLst/>
            <a:ahLst/>
            <a:cxnLst/>
            <a:rect r="r" b="b" t="t" l="l"/>
            <a:pathLst>
              <a:path h="5450970" w="10255900">
                <a:moveTo>
                  <a:pt x="0" y="0"/>
                </a:moveTo>
                <a:lnTo>
                  <a:pt x="10255900" y="0"/>
                </a:lnTo>
                <a:lnTo>
                  <a:pt x="10255900" y="5450970"/>
                </a:lnTo>
                <a:lnTo>
                  <a:pt x="0" y="545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071293" y="5143500"/>
            <a:ext cx="2541456" cy="487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4736039" y="2725817"/>
            <a:ext cx="10287000" cy="4835366"/>
            <a:chOff x="0" y="0"/>
            <a:chExt cx="2709333" cy="12735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273512"/>
            </a:xfrm>
            <a:custGeom>
              <a:avLst/>
              <a:gdLst/>
              <a:ahLst/>
              <a:cxnLst/>
              <a:rect r="r" b="b" t="t" l="l"/>
              <a:pathLst>
                <a:path h="127351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73512"/>
                  </a:lnTo>
                  <a:lnTo>
                    <a:pt x="0" y="1273512"/>
                  </a:lnTo>
                  <a:close/>
                </a:path>
              </a:pathLst>
            </a:custGeom>
            <a:solidFill>
              <a:srgbClr val="A71D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9333" cy="1330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27249" y="1669959"/>
            <a:ext cx="13609560" cy="6947081"/>
          </a:xfrm>
          <a:custGeom>
            <a:avLst/>
            <a:gdLst/>
            <a:ahLst/>
            <a:cxnLst/>
            <a:rect r="r" b="b" t="t" l="l"/>
            <a:pathLst>
              <a:path h="6947081" w="13609560">
                <a:moveTo>
                  <a:pt x="0" y="0"/>
                </a:moveTo>
                <a:lnTo>
                  <a:pt x="13609560" y="0"/>
                </a:lnTo>
                <a:lnTo>
                  <a:pt x="13609560" y="6947082"/>
                </a:lnTo>
                <a:lnTo>
                  <a:pt x="0" y="6947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14" t="0" r="-5224" b="-187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157" y="231775"/>
            <a:ext cx="2569987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tru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EAD: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13852746" y="5679796"/>
            <a:ext cx="2096035" cy="342769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5323404" y="9059863"/>
            <a:ext cx="125075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Progresso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9144000" y="1179512"/>
            <a:ext cx="4951253" cy="45002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3046312" y="830263"/>
            <a:ext cx="20978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Seleção de curso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3023646" y="3941940"/>
            <a:ext cx="2199874" cy="51655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2327249" y="9059863"/>
            <a:ext cx="139279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Certificado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02693" y="981075"/>
            <a:ext cx="19171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Menu do Aluno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561265" y="1330325"/>
            <a:ext cx="0" cy="6102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555178" y="2725817"/>
            <a:ext cx="10287000" cy="4835366"/>
            <a:chOff x="0" y="0"/>
            <a:chExt cx="2709333" cy="12735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273512"/>
            </a:xfrm>
            <a:custGeom>
              <a:avLst/>
              <a:gdLst/>
              <a:ahLst/>
              <a:cxnLst/>
              <a:rect r="r" b="b" t="t" l="l"/>
              <a:pathLst>
                <a:path h="127351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73512"/>
                  </a:lnTo>
                  <a:lnTo>
                    <a:pt x="0" y="1273512"/>
                  </a:lnTo>
                  <a:close/>
                </a:path>
              </a:pathLst>
            </a:custGeom>
            <a:solidFill>
              <a:srgbClr val="A71D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9333" cy="1330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11946" y="1518274"/>
            <a:ext cx="15264108" cy="7250451"/>
          </a:xfrm>
          <a:custGeom>
            <a:avLst/>
            <a:gdLst/>
            <a:ahLst/>
            <a:cxnLst/>
            <a:rect r="r" b="b" t="t" l="l"/>
            <a:pathLst>
              <a:path h="7250451" w="15264108">
                <a:moveTo>
                  <a:pt x="0" y="0"/>
                </a:moveTo>
                <a:lnTo>
                  <a:pt x="15264108" y="0"/>
                </a:lnTo>
                <a:lnTo>
                  <a:pt x="15264108" y="7250452"/>
                </a:lnTo>
                <a:lnTo>
                  <a:pt x="0" y="7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2414497" y="1053077"/>
            <a:ext cx="463165" cy="11651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4156655" y="8458785"/>
            <a:ext cx="359665" cy="6229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9978052" y="327025"/>
            <a:ext cx="482413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Lições, aulas disponíveis e porcentagem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412" y="9210675"/>
            <a:ext cx="126182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Vídeoaula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05792" y="9210675"/>
            <a:ext cx="139279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Certificado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14105792" y="7703095"/>
            <a:ext cx="696397" cy="15552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9416821" y="8594068"/>
            <a:ext cx="863526" cy="6642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8182023" y="9210675"/>
            <a:ext cx="24695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Anotações Pessoais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705610" y="1876250"/>
            <a:ext cx="10287000" cy="6534500"/>
            <a:chOff x="0" y="0"/>
            <a:chExt cx="2709333" cy="1721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721021"/>
            </a:xfrm>
            <a:custGeom>
              <a:avLst/>
              <a:gdLst/>
              <a:ahLst/>
              <a:cxnLst/>
              <a:rect r="r" b="b" t="t" l="l"/>
              <a:pathLst>
                <a:path h="1721021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721021"/>
                  </a:lnTo>
                  <a:lnTo>
                    <a:pt x="0" y="1721021"/>
                  </a:lnTo>
                  <a:close/>
                </a:path>
              </a:pathLst>
            </a:custGeom>
            <a:solidFill>
              <a:srgbClr val="A71D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9333" cy="177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1933" y="3580853"/>
            <a:ext cx="5059737" cy="3125295"/>
          </a:xfrm>
          <a:custGeom>
            <a:avLst/>
            <a:gdLst/>
            <a:ahLst/>
            <a:cxnLst/>
            <a:rect r="r" b="b" t="t" l="l"/>
            <a:pathLst>
              <a:path h="3125295" w="5059737">
                <a:moveTo>
                  <a:pt x="0" y="0"/>
                </a:moveTo>
                <a:lnTo>
                  <a:pt x="5059737" y="0"/>
                </a:lnTo>
                <a:lnTo>
                  <a:pt x="5059737" y="3125294"/>
                </a:lnTo>
                <a:lnTo>
                  <a:pt x="0" y="3125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67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5140" y="6795179"/>
            <a:ext cx="4975530" cy="3125295"/>
          </a:xfrm>
          <a:custGeom>
            <a:avLst/>
            <a:gdLst/>
            <a:ahLst/>
            <a:cxnLst/>
            <a:rect r="r" b="b" t="t" l="l"/>
            <a:pathLst>
              <a:path h="3125295" w="4975530">
                <a:moveTo>
                  <a:pt x="0" y="0"/>
                </a:moveTo>
                <a:lnTo>
                  <a:pt x="4975530" y="0"/>
                </a:lnTo>
                <a:lnTo>
                  <a:pt x="4975530" y="3125295"/>
                </a:lnTo>
                <a:lnTo>
                  <a:pt x="0" y="3125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8" t="0" r="-189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834758"/>
            <a:ext cx="5062970" cy="3085716"/>
          </a:xfrm>
          <a:custGeom>
            <a:avLst/>
            <a:gdLst/>
            <a:ahLst/>
            <a:cxnLst/>
            <a:rect r="r" b="b" t="t" l="l"/>
            <a:pathLst>
              <a:path h="3085716" w="5062970">
                <a:moveTo>
                  <a:pt x="0" y="0"/>
                </a:moveTo>
                <a:lnTo>
                  <a:pt x="5062970" y="0"/>
                </a:lnTo>
                <a:lnTo>
                  <a:pt x="5062970" y="3085716"/>
                </a:lnTo>
                <a:lnTo>
                  <a:pt x="0" y="3085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94140" y="6795179"/>
            <a:ext cx="4965160" cy="3125295"/>
          </a:xfrm>
          <a:custGeom>
            <a:avLst/>
            <a:gdLst/>
            <a:ahLst/>
            <a:cxnLst/>
            <a:rect r="r" b="b" t="t" l="l"/>
            <a:pathLst>
              <a:path h="3125295" w="4965160">
                <a:moveTo>
                  <a:pt x="0" y="0"/>
                </a:moveTo>
                <a:lnTo>
                  <a:pt x="4965160" y="0"/>
                </a:lnTo>
                <a:lnTo>
                  <a:pt x="4965160" y="3125295"/>
                </a:lnTo>
                <a:lnTo>
                  <a:pt x="0" y="3125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9" t="0" r="-19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50180" y="1430971"/>
            <a:ext cx="7460981" cy="4752001"/>
          </a:xfrm>
          <a:custGeom>
            <a:avLst/>
            <a:gdLst/>
            <a:ahLst/>
            <a:cxnLst/>
            <a:rect r="r" b="b" t="t" l="l"/>
            <a:pathLst>
              <a:path h="4752001" w="7460981">
                <a:moveTo>
                  <a:pt x="0" y="0"/>
                </a:moveTo>
                <a:lnTo>
                  <a:pt x="7460981" y="0"/>
                </a:lnTo>
                <a:lnTo>
                  <a:pt x="7460981" y="4752002"/>
                </a:lnTo>
                <a:lnTo>
                  <a:pt x="0" y="475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00150"/>
            <a:ext cx="6886575" cy="219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Implantação BIM: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639070" y="1628848"/>
            <a:ext cx="10287000" cy="7029304"/>
            <a:chOff x="0" y="0"/>
            <a:chExt cx="2709333" cy="18513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851339"/>
            </a:xfrm>
            <a:custGeom>
              <a:avLst/>
              <a:gdLst/>
              <a:ahLst/>
              <a:cxnLst/>
              <a:rect r="r" b="b" t="t" l="l"/>
              <a:pathLst>
                <a:path h="1851339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851339"/>
                  </a:lnTo>
                  <a:lnTo>
                    <a:pt x="0" y="1851339"/>
                  </a:lnTo>
                  <a:close/>
                </a:path>
              </a:pathLst>
            </a:custGeom>
            <a:solidFill>
              <a:srgbClr val="A71D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9333" cy="1908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673841"/>
            <a:ext cx="4113850" cy="1168919"/>
          </a:xfrm>
          <a:custGeom>
            <a:avLst/>
            <a:gdLst/>
            <a:ahLst/>
            <a:cxnLst/>
            <a:rect r="r" b="b" t="t" l="l"/>
            <a:pathLst>
              <a:path h="1168919" w="4113850">
                <a:moveTo>
                  <a:pt x="0" y="0"/>
                </a:moveTo>
                <a:lnTo>
                  <a:pt x="4113850" y="0"/>
                </a:lnTo>
                <a:lnTo>
                  <a:pt x="4113850" y="1168918"/>
                </a:lnTo>
                <a:lnTo>
                  <a:pt x="0" y="1168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64" r="0" b="-157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15295" y="8562820"/>
            <a:ext cx="4057409" cy="1279940"/>
          </a:xfrm>
          <a:custGeom>
            <a:avLst/>
            <a:gdLst/>
            <a:ahLst/>
            <a:cxnLst/>
            <a:rect r="r" b="b" t="t" l="l"/>
            <a:pathLst>
              <a:path h="1279940" w="4057409">
                <a:moveTo>
                  <a:pt x="0" y="0"/>
                </a:moveTo>
                <a:lnTo>
                  <a:pt x="4057410" y="0"/>
                </a:lnTo>
                <a:lnTo>
                  <a:pt x="4057410" y="1279939"/>
                </a:lnTo>
                <a:lnTo>
                  <a:pt x="0" y="127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38738" y="8461245"/>
            <a:ext cx="4020562" cy="1381515"/>
          </a:xfrm>
          <a:custGeom>
            <a:avLst/>
            <a:gdLst/>
            <a:ahLst/>
            <a:cxnLst/>
            <a:rect r="r" b="b" t="t" l="l"/>
            <a:pathLst>
              <a:path h="1381515" w="4020562">
                <a:moveTo>
                  <a:pt x="0" y="0"/>
                </a:moveTo>
                <a:lnTo>
                  <a:pt x="4020562" y="0"/>
                </a:lnTo>
                <a:lnTo>
                  <a:pt x="4020562" y="1381514"/>
                </a:lnTo>
                <a:lnTo>
                  <a:pt x="0" y="138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99633" y="690618"/>
            <a:ext cx="2159667" cy="2159667"/>
          </a:xfrm>
          <a:custGeom>
            <a:avLst/>
            <a:gdLst/>
            <a:ahLst/>
            <a:cxnLst/>
            <a:rect r="r" b="b" t="t" l="l"/>
            <a:pathLst>
              <a:path h="2159667" w="2159667">
                <a:moveTo>
                  <a:pt x="0" y="0"/>
                </a:moveTo>
                <a:lnTo>
                  <a:pt x="2159667" y="0"/>
                </a:lnTo>
                <a:lnTo>
                  <a:pt x="2159667" y="2159667"/>
                </a:lnTo>
                <a:lnTo>
                  <a:pt x="0" y="2159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37788" y="1211648"/>
            <a:ext cx="915860" cy="913570"/>
          </a:xfrm>
          <a:custGeom>
            <a:avLst/>
            <a:gdLst/>
            <a:ahLst/>
            <a:cxnLst/>
            <a:rect r="r" b="b" t="t" l="l"/>
            <a:pathLst>
              <a:path h="913570" w="915860">
                <a:moveTo>
                  <a:pt x="0" y="0"/>
                </a:moveTo>
                <a:lnTo>
                  <a:pt x="915860" y="0"/>
                </a:lnTo>
                <a:lnTo>
                  <a:pt x="915860" y="913570"/>
                </a:lnTo>
                <a:lnTo>
                  <a:pt x="0" y="91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895350"/>
            <a:ext cx="5019082" cy="232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3"/>
              </a:lnSpc>
            </a:pPr>
            <a:r>
              <a:rPr lang="en-US" sz="6659" b="tru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Outros Serviços: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7973" y="1328391"/>
            <a:ext cx="257602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QRCloud.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67973" y="2881694"/>
            <a:ext cx="831330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Venda de licenças Microsoft, Adobe.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7973" y="4438079"/>
            <a:ext cx="1207514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Produtos e serviços relacionados ao NTi.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67973" y="5994463"/>
            <a:ext cx="86810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Parceira Chaos e Corel.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337788" y="2764951"/>
            <a:ext cx="915860" cy="913570"/>
          </a:xfrm>
          <a:custGeom>
            <a:avLst/>
            <a:gdLst/>
            <a:ahLst/>
            <a:cxnLst/>
            <a:rect r="r" b="b" t="t" l="l"/>
            <a:pathLst>
              <a:path h="913570" w="915860">
                <a:moveTo>
                  <a:pt x="0" y="0"/>
                </a:moveTo>
                <a:lnTo>
                  <a:pt x="915860" y="0"/>
                </a:lnTo>
                <a:lnTo>
                  <a:pt x="915860" y="913570"/>
                </a:lnTo>
                <a:lnTo>
                  <a:pt x="0" y="91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337788" y="4321336"/>
            <a:ext cx="915860" cy="913570"/>
          </a:xfrm>
          <a:custGeom>
            <a:avLst/>
            <a:gdLst/>
            <a:ahLst/>
            <a:cxnLst/>
            <a:rect r="r" b="b" t="t" l="l"/>
            <a:pathLst>
              <a:path h="913570" w="915860">
                <a:moveTo>
                  <a:pt x="0" y="0"/>
                </a:moveTo>
                <a:lnTo>
                  <a:pt x="915860" y="0"/>
                </a:lnTo>
                <a:lnTo>
                  <a:pt x="915860" y="913570"/>
                </a:lnTo>
                <a:lnTo>
                  <a:pt x="0" y="91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37788" y="5877721"/>
            <a:ext cx="915860" cy="913570"/>
          </a:xfrm>
          <a:custGeom>
            <a:avLst/>
            <a:gdLst/>
            <a:ahLst/>
            <a:cxnLst/>
            <a:rect r="r" b="b" t="t" l="l"/>
            <a:pathLst>
              <a:path h="913570" w="915860">
                <a:moveTo>
                  <a:pt x="0" y="0"/>
                </a:moveTo>
                <a:lnTo>
                  <a:pt x="915860" y="0"/>
                </a:lnTo>
                <a:lnTo>
                  <a:pt x="915860" y="913570"/>
                </a:lnTo>
                <a:lnTo>
                  <a:pt x="0" y="91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DB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639070" y="1628848"/>
            <a:ext cx="10287000" cy="7029304"/>
            <a:chOff x="0" y="0"/>
            <a:chExt cx="2709333" cy="18513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851339"/>
            </a:xfrm>
            <a:custGeom>
              <a:avLst/>
              <a:gdLst/>
              <a:ahLst/>
              <a:cxnLst/>
              <a:rect r="r" b="b" t="t" l="l"/>
              <a:pathLst>
                <a:path h="1851339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851339"/>
                  </a:lnTo>
                  <a:lnTo>
                    <a:pt x="0" y="1851339"/>
                  </a:lnTo>
                  <a:close/>
                </a:path>
              </a:pathLst>
            </a:custGeom>
            <a:solidFill>
              <a:srgbClr val="A71D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9333" cy="1908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90339" y="2587258"/>
            <a:ext cx="692052" cy="6920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0F0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6175" y="895350"/>
            <a:ext cx="3990382" cy="350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0"/>
              </a:lnSpc>
            </a:pPr>
            <a:r>
              <a:rPr lang="en-US" sz="6657" b="tru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Benefícios e Vantagens: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53648" y="960657"/>
            <a:ext cx="764001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Monitoramento em tempo real.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53648" y="2593242"/>
            <a:ext cx="588860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Centralização de Dados.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3648" y="4225827"/>
            <a:ext cx="832106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Organização dos diferentes setores.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53648" y="5858412"/>
            <a:ext cx="1139468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Controle total sobre o que acontece na empresa.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53648" y="7490997"/>
            <a:ext cx="673655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Aumento de produtividade.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290339" y="956042"/>
            <a:ext cx="692052" cy="69205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0F0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90339" y="4219843"/>
            <a:ext cx="692052" cy="69205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0F0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90339" y="5854870"/>
            <a:ext cx="692052" cy="69205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0F0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290339" y="7489897"/>
            <a:ext cx="692052" cy="69205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0F0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65938" y="5143500"/>
            <a:ext cx="6155312" cy="4476750"/>
            <a:chOff x="0" y="0"/>
            <a:chExt cx="1665298" cy="1211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5298" cy="1211169"/>
            </a:xfrm>
            <a:custGeom>
              <a:avLst/>
              <a:gdLst/>
              <a:ahLst/>
              <a:cxnLst/>
              <a:rect r="r" b="b" t="t" l="l"/>
              <a:pathLst>
                <a:path h="1211169" w="1665298">
                  <a:moveTo>
                    <a:pt x="18866" y="0"/>
                  </a:moveTo>
                  <a:lnTo>
                    <a:pt x="1646432" y="0"/>
                  </a:lnTo>
                  <a:cubicBezTo>
                    <a:pt x="1651436" y="0"/>
                    <a:pt x="1656234" y="1988"/>
                    <a:pt x="1659773" y="5526"/>
                  </a:cubicBezTo>
                  <a:cubicBezTo>
                    <a:pt x="1663311" y="9064"/>
                    <a:pt x="1665298" y="13863"/>
                    <a:pt x="1665298" y="18866"/>
                  </a:cubicBezTo>
                  <a:lnTo>
                    <a:pt x="1665298" y="1192303"/>
                  </a:lnTo>
                  <a:cubicBezTo>
                    <a:pt x="1665298" y="1197306"/>
                    <a:pt x="1663311" y="1202105"/>
                    <a:pt x="1659773" y="1205643"/>
                  </a:cubicBezTo>
                  <a:cubicBezTo>
                    <a:pt x="1656234" y="1209182"/>
                    <a:pt x="1651436" y="1211169"/>
                    <a:pt x="1646432" y="1211169"/>
                  </a:cubicBezTo>
                  <a:lnTo>
                    <a:pt x="18866" y="1211169"/>
                  </a:lnTo>
                  <a:cubicBezTo>
                    <a:pt x="13863" y="1211169"/>
                    <a:pt x="9064" y="1209182"/>
                    <a:pt x="5526" y="1205643"/>
                  </a:cubicBezTo>
                  <a:cubicBezTo>
                    <a:pt x="1988" y="1202105"/>
                    <a:pt x="0" y="1197306"/>
                    <a:pt x="0" y="1192303"/>
                  </a:cubicBezTo>
                  <a:lnTo>
                    <a:pt x="0" y="18866"/>
                  </a:lnTo>
                  <a:cubicBezTo>
                    <a:pt x="0" y="13863"/>
                    <a:pt x="1988" y="9064"/>
                    <a:pt x="5526" y="5526"/>
                  </a:cubicBezTo>
                  <a:cubicBezTo>
                    <a:pt x="9064" y="1988"/>
                    <a:pt x="13863" y="0"/>
                    <a:pt x="18866" y="0"/>
                  </a:cubicBezTo>
                  <a:close/>
                </a:path>
              </a:pathLst>
            </a:custGeom>
            <a:blipFill>
              <a:blip r:embed="rId2"/>
              <a:stretch>
                <a:fillRect l="-29703" t="0" r="-2970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465938" y="671195"/>
            <a:ext cx="6155312" cy="4171950"/>
            <a:chOff x="0" y="0"/>
            <a:chExt cx="1665298" cy="11287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5298" cy="1128707"/>
            </a:xfrm>
            <a:custGeom>
              <a:avLst/>
              <a:gdLst/>
              <a:ahLst/>
              <a:cxnLst/>
              <a:rect r="r" b="b" t="t" l="l"/>
              <a:pathLst>
                <a:path h="1128707" w="1665298">
                  <a:moveTo>
                    <a:pt x="18866" y="0"/>
                  </a:moveTo>
                  <a:lnTo>
                    <a:pt x="1646432" y="0"/>
                  </a:lnTo>
                  <a:cubicBezTo>
                    <a:pt x="1651436" y="0"/>
                    <a:pt x="1656234" y="1988"/>
                    <a:pt x="1659773" y="5526"/>
                  </a:cubicBezTo>
                  <a:cubicBezTo>
                    <a:pt x="1663311" y="9064"/>
                    <a:pt x="1665298" y="13863"/>
                    <a:pt x="1665298" y="18866"/>
                  </a:cubicBezTo>
                  <a:lnTo>
                    <a:pt x="1665298" y="1109840"/>
                  </a:lnTo>
                  <a:cubicBezTo>
                    <a:pt x="1665298" y="1114844"/>
                    <a:pt x="1663311" y="1119643"/>
                    <a:pt x="1659773" y="1123181"/>
                  </a:cubicBezTo>
                  <a:cubicBezTo>
                    <a:pt x="1656234" y="1126719"/>
                    <a:pt x="1651436" y="1128707"/>
                    <a:pt x="1646432" y="1128707"/>
                  </a:cubicBezTo>
                  <a:lnTo>
                    <a:pt x="18866" y="1128707"/>
                  </a:lnTo>
                  <a:cubicBezTo>
                    <a:pt x="13863" y="1128707"/>
                    <a:pt x="9064" y="1126719"/>
                    <a:pt x="5526" y="1123181"/>
                  </a:cubicBezTo>
                  <a:cubicBezTo>
                    <a:pt x="1988" y="1119643"/>
                    <a:pt x="0" y="1114844"/>
                    <a:pt x="0" y="1109840"/>
                  </a:cubicBezTo>
                  <a:lnTo>
                    <a:pt x="0" y="18866"/>
                  </a:lnTo>
                  <a:cubicBezTo>
                    <a:pt x="0" y="13863"/>
                    <a:pt x="1988" y="9064"/>
                    <a:pt x="5526" y="5526"/>
                  </a:cubicBezTo>
                  <a:cubicBezTo>
                    <a:pt x="9064" y="1988"/>
                    <a:pt x="13863" y="0"/>
                    <a:pt x="188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4917" r="0" b="-14917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200150"/>
            <a:ext cx="6886575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Conclusão: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09545"/>
            <a:ext cx="9988388" cy="367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A MapData integra s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uas áreas para garantir um atendimento completo: o comercial identifica demandas, o pré-venda apresenta soluções, o customer success acompanha os clientes ativos e o setor de serviços realiza treinamentos e implantações. Com o suporte do time de renovação, esse fluxo assegura continuidade, eficiência e relacionamento duradouro com os clientes.</a:t>
            </a:r>
          </a:p>
          <a:p>
            <a:pPr algn="just" marL="0" indent="0" lvl="0">
              <a:lnSpc>
                <a:spcPts val="39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36000"/>
          </a:blip>
          <a:srcRect l="0" t="0" r="0" b="0"/>
          <a:stretch>
            <a:fillRect/>
          </a:stretch>
        </p:blipFill>
        <p:spPr>
          <a:xfrm flipH="false" flipV="false" rot="7264767">
            <a:off x="3854128" y="-63478"/>
            <a:ext cx="8849980" cy="11904398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alphaModFix amt="36000"/>
          </a:blip>
          <a:srcRect l="0" t="0" r="0" b="0"/>
          <a:stretch>
            <a:fillRect/>
          </a:stretch>
        </p:blipFill>
        <p:spPr>
          <a:xfrm flipH="false" flipV="false" rot="2639670">
            <a:off x="11632086" y="-3573322"/>
            <a:ext cx="7500534" cy="1208419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3936938"/>
            <a:ext cx="645574" cy="64557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154399"/>
            <a:ext cx="4173099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Sumário: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992087"/>
            <a:ext cx="645574" cy="6455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047236"/>
            <a:ext cx="645574" cy="6455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102385"/>
            <a:ext cx="645574" cy="6455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8157534"/>
            <a:ext cx="645574" cy="64557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2881789"/>
            <a:ext cx="645574" cy="64557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231656" y="2881789"/>
            <a:ext cx="645574" cy="64557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231656" y="3936938"/>
            <a:ext cx="645574" cy="64557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231656" y="4996226"/>
            <a:ext cx="645574" cy="64557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124480" y="2779998"/>
            <a:ext cx="2622947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Introdução;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24480" y="3835147"/>
            <a:ext cx="2234059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Objetivos;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4480" y="4894201"/>
            <a:ext cx="6154638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Apresentação da empresa;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4480" y="5953256"/>
            <a:ext cx="1868091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Setores;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24480" y="7012310"/>
            <a:ext cx="5844778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Implantação de Software;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80067" y="8071364"/>
            <a:ext cx="1756916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MapSis;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24905" y="4971084"/>
            <a:ext cx="4166727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Outros Serviços;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24905" y="2860787"/>
            <a:ext cx="1332356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EAD;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324905" y="3961608"/>
            <a:ext cx="4866876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Implementação BIM;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24905" y="7995164"/>
            <a:ext cx="3114306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Referências.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324905" y="6071906"/>
            <a:ext cx="5749064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Benefícios e Vantagens;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324905" y="7127055"/>
            <a:ext cx="3263887" cy="62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Conclusão;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231656" y="6019931"/>
            <a:ext cx="645574" cy="64557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231656" y="6987640"/>
            <a:ext cx="645574" cy="645574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231656" y="7970494"/>
            <a:ext cx="645574" cy="645574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0150"/>
            <a:ext cx="6886575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Referências: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12380"/>
            <a:ext cx="16230600" cy="279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99"/>
              </a:lnSpc>
            </a:pPr>
            <a:r>
              <a:rPr lang="en-US" b="true" sz="25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MAPDATA. 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Disponível em: </a:t>
            </a:r>
            <a:r>
              <a:rPr lang="en-US" sz="2599" u="sng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  <a:hlinkClick r:id="rId2" tooltip="https://mapdata.com.br"/>
              </a:rPr>
              <a:t>https://mapdata.com.br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.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 Acesso em: 26 out. 2025.</a:t>
            </a:r>
          </a:p>
          <a:p>
            <a:pPr algn="just" marL="0" indent="0" lvl="0">
              <a:lnSpc>
                <a:spcPts val="3899"/>
              </a:lnSpc>
            </a:pPr>
            <a:r>
              <a:rPr lang="en-US" b="true" sz="25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LOJA MAPDATA. 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Disponível em: </a:t>
            </a:r>
            <a:r>
              <a:rPr lang="en-US" sz="2599" u="sng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  <a:hlinkClick r:id="rId3" tooltip="https://loja.mapdata.com.br"/>
              </a:rPr>
              <a:t>https://loja.mapdata.com.br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. 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Acesso em: 26 out. 2025.</a:t>
            </a:r>
          </a:p>
          <a:p>
            <a:pPr algn="just" marL="0" indent="0" lvl="0">
              <a:lnSpc>
                <a:spcPts val="3899"/>
              </a:lnSpc>
            </a:pPr>
            <a:r>
              <a:rPr lang="en-US" b="true" sz="25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EAD MAPDATA. 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Disponível em: </a:t>
            </a:r>
            <a:r>
              <a:rPr lang="en-US" sz="2599" u="sng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  <a:hlinkClick r:id="rId4" tooltip="https://ead.mapdata.com.br"/>
              </a:rPr>
              <a:t>https://ead.mapdata.com.br.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  Acesso em: 26 out. 2025.</a:t>
            </a:r>
          </a:p>
          <a:p>
            <a:pPr algn="just" marL="0" indent="0" lvl="0">
              <a:lnSpc>
                <a:spcPts val="3899"/>
              </a:lnSpc>
            </a:pPr>
            <a:r>
              <a:rPr lang="en-US" b="true" sz="25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NTI GROUP.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 Disponível em: </a:t>
            </a:r>
            <a:r>
              <a:rPr lang="en-US" sz="2599" u="sng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  <a:hlinkClick r:id="rId5" tooltip="https://www.nti-group.com/home/"/>
              </a:rPr>
              <a:t>https://www.nti-group.com/home/.</a:t>
            </a:r>
            <a:r>
              <a:rPr lang="en-US" sz="25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 Acesso em: 26 out. 2025.</a:t>
            </a:r>
          </a:p>
          <a:p>
            <a:pPr algn="just" marL="0" indent="0" lvl="0">
              <a:lnSpc>
                <a:spcPts val="2940"/>
              </a:lnSpc>
            </a:pPr>
          </a:p>
          <a:p>
            <a:pPr algn="just" marL="0" indent="0" lvl="0">
              <a:lnSpc>
                <a:spcPts val="39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795596" y="9760702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63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37078" y="4274503"/>
            <a:ext cx="1361384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Obrigado Pela Atenção!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24067" y="0"/>
            <a:ext cx="8363933" cy="10287000"/>
            <a:chOff x="0" y="0"/>
            <a:chExt cx="1219275" cy="14996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75" cy="1499615"/>
            </a:xfrm>
            <a:custGeom>
              <a:avLst/>
              <a:gdLst/>
              <a:ahLst/>
              <a:cxnLst/>
              <a:rect r="r" b="b" t="t" l="l"/>
              <a:pathLst>
                <a:path h="1499615" w="1219275">
                  <a:moveTo>
                    <a:pt x="13884" y="0"/>
                  </a:moveTo>
                  <a:lnTo>
                    <a:pt x="1205390" y="0"/>
                  </a:lnTo>
                  <a:cubicBezTo>
                    <a:pt x="1213058" y="0"/>
                    <a:pt x="1219275" y="6216"/>
                    <a:pt x="1219275" y="13884"/>
                  </a:cubicBezTo>
                  <a:lnTo>
                    <a:pt x="1219275" y="1485730"/>
                  </a:lnTo>
                  <a:cubicBezTo>
                    <a:pt x="1219275" y="1493399"/>
                    <a:pt x="1213058" y="1499615"/>
                    <a:pt x="1205390" y="1499615"/>
                  </a:cubicBezTo>
                  <a:lnTo>
                    <a:pt x="13884" y="1499615"/>
                  </a:lnTo>
                  <a:cubicBezTo>
                    <a:pt x="6216" y="1499615"/>
                    <a:pt x="0" y="1493399"/>
                    <a:pt x="0" y="1485730"/>
                  </a:cubicBezTo>
                  <a:lnTo>
                    <a:pt x="0" y="13884"/>
                  </a:lnTo>
                  <a:cubicBezTo>
                    <a:pt x="0" y="6216"/>
                    <a:pt x="6216" y="0"/>
                    <a:pt x="13884" y="0"/>
                  </a:cubicBezTo>
                  <a:close/>
                </a:path>
              </a:pathLst>
            </a:custGeom>
            <a:blipFill>
              <a:blip r:embed="rId2"/>
              <a:stretch>
                <a:fillRect l="-21820" t="0" r="-2182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3" cy="67820"/>
            </a:xfrm>
            <a:custGeom>
              <a:avLst/>
              <a:gdLst/>
              <a:ahLst/>
              <a:cxnLst/>
              <a:rect r="r" b="b" t="t" l="l"/>
              <a:pathLst>
                <a:path h="6782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630F0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709333" cy="86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200150"/>
            <a:ext cx="6886575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Introdução: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62133"/>
            <a:ext cx="8115300" cy="422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8"/>
              </a:lnSpc>
            </a:pPr>
            <a:r>
              <a:rPr lang="en-US" sz="2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Sistemas d</a:t>
            </a:r>
            <a:r>
              <a:rPr lang="en-US" sz="2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e Informação (SI) são conjuntos organizados de componentes inter-relacionados — </a:t>
            </a:r>
            <a:r>
              <a:rPr lang="en-US" sz="2600" i="true">
                <a:solidFill>
                  <a:srgbClr val="FFFFFF"/>
                </a:solidFill>
                <a:latin typeface="Touvlo Italics"/>
                <a:ea typeface="Touvlo Italics"/>
                <a:cs typeface="Touvlo Italics"/>
                <a:sym typeface="Touvlo Italics"/>
              </a:rPr>
              <a:t>hardware</a:t>
            </a:r>
            <a:r>
              <a:rPr lang="en-US" sz="2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, </a:t>
            </a:r>
            <a:r>
              <a:rPr lang="en-US" sz="2600" i="true">
                <a:solidFill>
                  <a:srgbClr val="FFFFFF"/>
                </a:solidFill>
                <a:latin typeface="Touvlo Italics"/>
                <a:ea typeface="Touvlo Italics"/>
                <a:cs typeface="Touvlo Italics"/>
                <a:sym typeface="Touvlo Italics"/>
              </a:rPr>
              <a:t>software</a:t>
            </a:r>
            <a:r>
              <a:rPr lang="en-US" sz="2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, dados, redes, processos e pessoas. Indo além da tecnologia, um SI eficaz integra a dimensão humana e organizacional. Ele não apenas processa dados brutos, mas os transforma em informação útil e por fim, em conhecimento que pode gerar ações estratégicas.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31396" y="-657109"/>
            <a:ext cx="10287000" cy="11601219"/>
            <a:chOff x="0" y="0"/>
            <a:chExt cx="2709333" cy="30554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3055465"/>
            </a:xfrm>
            <a:custGeom>
              <a:avLst/>
              <a:gdLst/>
              <a:ahLst/>
              <a:cxnLst/>
              <a:rect r="r" b="b" t="t" l="l"/>
              <a:pathLst>
                <a:path h="3055465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3055465"/>
                  </a:lnTo>
                  <a:lnTo>
                    <a:pt x="0" y="3055465"/>
                  </a:lnTo>
                  <a:close/>
                </a:path>
              </a:pathLst>
            </a:custGeom>
            <a:solidFill>
              <a:srgbClr val="A71D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9333" cy="3112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104197"/>
            <a:ext cx="9511442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Realizar o estudo do sistema utilizado pela empresa MAPData, com o intuito de observar o que faz, sua funcionalidade, além dos benefícios que trás para a empresa, visando entender sua importância e como ele permite que essa empresa se torne automatizada e consequemente, mais produtiva e mais lucrativa.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00150"/>
            <a:ext cx="4984144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Objetivo: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66599" y="2314459"/>
            <a:ext cx="5658081" cy="565808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blipFill>
              <a:blip r:embed="rId2"/>
              <a:stretch>
                <a:fillRect l="-25055" t="0" r="-2505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523540" y="2509837"/>
            <a:ext cx="11570830" cy="6636888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621" r="0" b="-62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200150"/>
            <a:ext cx="6710527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MAPData: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008755"/>
            <a:ext cx="6978676" cy="558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3718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A Mapdata é </a:t>
            </a:r>
            <a:r>
              <a:rPr lang="en-US" sz="2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uma empresa que hoje faz parte de um grupo dinamarquês chamado NTI, tendo sido a primeira empresa do grupo a ser adquirida na América Latina.</a:t>
            </a:r>
          </a:p>
          <a:p>
            <a:pPr algn="just" marL="561341" indent="-280670" lvl="1">
              <a:lnSpc>
                <a:spcPts val="3718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A empresa é parceira oficial da Corel, Autodesk, Microsoft, Adobe e Chaos.</a:t>
            </a:r>
          </a:p>
          <a:p>
            <a:pPr algn="just" marL="561341" indent="-280670" lvl="1">
              <a:lnSpc>
                <a:spcPts val="3718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Seu funcionamento é setorizado, especialmente nas áreas de Adobe, Microsoft e Autodesk, onde existem equipes comerciais e técnicas dedicadas para cada solução.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1D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68708" y="698907"/>
            <a:ext cx="12290592" cy="8889187"/>
          </a:xfrm>
          <a:custGeom>
            <a:avLst/>
            <a:gdLst/>
            <a:ahLst/>
            <a:cxnLst/>
            <a:rect r="r" b="b" t="t" l="l"/>
            <a:pathLst>
              <a:path h="8889187" w="12290592">
                <a:moveTo>
                  <a:pt x="0" y="0"/>
                </a:moveTo>
                <a:lnTo>
                  <a:pt x="12290592" y="0"/>
                </a:lnTo>
                <a:lnTo>
                  <a:pt x="12290592" y="8889186"/>
                </a:lnTo>
                <a:lnTo>
                  <a:pt x="0" y="8889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" r="0" b="-22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592550" cy="3220970"/>
            <a:chOff x="0" y="0"/>
            <a:chExt cx="22123400" cy="42946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52400"/>
              <a:ext cx="22123400" cy="1533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18"/>
                </a:lnSpc>
              </a:pPr>
              <a:r>
                <a:rPr lang="en-US" b="true" sz="8318">
                  <a:solidFill>
                    <a:srgbClr val="FFFFFF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Setores: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693502"/>
              <a:ext cx="19062132" cy="60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6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49151"/>
              <a:ext cx="19062132" cy="653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1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1D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9385" y="1868239"/>
            <a:ext cx="12085459" cy="7890707"/>
          </a:xfrm>
          <a:custGeom>
            <a:avLst/>
            <a:gdLst/>
            <a:ahLst/>
            <a:cxnLst/>
            <a:rect r="r" b="b" t="t" l="l"/>
            <a:pathLst>
              <a:path h="7890707" w="12085459">
                <a:moveTo>
                  <a:pt x="0" y="0"/>
                </a:moveTo>
                <a:lnTo>
                  <a:pt x="12085459" y="0"/>
                </a:lnTo>
                <a:lnTo>
                  <a:pt x="12085459" y="7890707"/>
                </a:lnTo>
                <a:lnTo>
                  <a:pt x="0" y="7890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83191" y="222253"/>
            <a:ext cx="10877848" cy="145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 b="tru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Implantação de Software: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244301" y="3244301"/>
            <a:ext cx="10287000" cy="3798398"/>
            <a:chOff x="0" y="0"/>
            <a:chExt cx="2709333" cy="10004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000401"/>
            </a:xfrm>
            <a:custGeom>
              <a:avLst/>
              <a:gdLst/>
              <a:ahLst/>
              <a:cxnLst/>
              <a:rect r="r" b="b" t="t" l="l"/>
              <a:pathLst>
                <a:path h="1000401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000401"/>
                  </a:lnTo>
                  <a:lnTo>
                    <a:pt x="0" y="1000401"/>
                  </a:lnTo>
                  <a:close/>
                </a:path>
              </a:pathLst>
            </a:custGeom>
            <a:solidFill>
              <a:srgbClr val="A71D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9333" cy="105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93415" y="1607540"/>
            <a:ext cx="14118945" cy="7071920"/>
          </a:xfrm>
          <a:custGeom>
            <a:avLst/>
            <a:gdLst/>
            <a:ahLst/>
            <a:cxnLst/>
            <a:rect r="r" b="b" t="t" l="l"/>
            <a:pathLst>
              <a:path h="7071920" w="14118945">
                <a:moveTo>
                  <a:pt x="0" y="0"/>
                </a:moveTo>
                <a:lnTo>
                  <a:pt x="14118945" y="0"/>
                </a:lnTo>
                <a:lnTo>
                  <a:pt x="14118945" y="7071920"/>
                </a:lnTo>
                <a:lnTo>
                  <a:pt x="0" y="707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16" t="0" r="-806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8705" y="1778990"/>
            <a:ext cx="5448300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MapSis: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721810" y="1706687"/>
            <a:ext cx="2027853" cy="268570"/>
            <a:chOff x="0" y="0"/>
            <a:chExt cx="3068546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68546" cy="406400"/>
            </a:xfrm>
            <a:custGeom>
              <a:avLst/>
              <a:gdLst/>
              <a:ahLst/>
              <a:cxnLst/>
              <a:rect r="r" b="b" t="t" l="l"/>
              <a:pathLst>
                <a:path h="406400" w="3068546">
                  <a:moveTo>
                    <a:pt x="2865346" y="0"/>
                  </a:moveTo>
                  <a:cubicBezTo>
                    <a:pt x="2977570" y="0"/>
                    <a:pt x="3068546" y="90976"/>
                    <a:pt x="3068546" y="203200"/>
                  </a:cubicBezTo>
                  <a:cubicBezTo>
                    <a:pt x="3068546" y="315424"/>
                    <a:pt x="2977570" y="406400"/>
                    <a:pt x="28653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6854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77893" y="3842373"/>
            <a:ext cx="3077022" cy="208310"/>
            <a:chOff x="0" y="0"/>
            <a:chExt cx="6003069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77893" y="4050684"/>
            <a:ext cx="2688361" cy="181999"/>
            <a:chOff x="0" y="0"/>
            <a:chExt cx="6003069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77893" y="4255342"/>
            <a:ext cx="2688361" cy="181999"/>
            <a:chOff x="0" y="0"/>
            <a:chExt cx="6003069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154076" y="5313627"/>
            <a:ext cx="2368927" cy="160373"/>
            <a:chOff x="0" y="0"/>
            <a:chExt cx="6003069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154076" y="5530650"/>
            <a:ext cx="2368927" cy="160373"/>
            <a:chOff x="0" y="0"/>
            <a:chExt cx="6003069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54076" y="5749613"/>
            <a:ext cx="2368927" cy="160373"/>
            <a:chOff x="0" y="0"/>
            <a:chExt cx="6003069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154076" y="5968575"/>
            <a:ext cx="2368927" cy="160373"/>
            <a:chOff x="0" y="0"/>
            <a:chExt cx="6003069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154076" y="6185598"/>
            <a:ext cx="2368927" cy="160373"/>
            <a:chOff x="0" y="0"/>
            <a:chExt cx="6003069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681522" y="4232682"/>
            <a:ext cx="2368927" cy="160373"/>
            <a:chOff x="0" y="0"/>
            <a:chExt cx="6003069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681522" y="4437341"/>
            <a:ext cx="2368927" cy="160373"/>
            <a:chOff x="0" y="0"/>
            <a:chExt cx="6003069" cy="406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4681522" y="4643034"/>
            <a:ext cx="2368927" cy="160373"/>
            <a:chOff x="0" y="0"/>
            <a:chExt cx="6003069" cy="406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4681522" y="4848728"/>
            <a:ext cx="2368927" cy="160373"/>
            <a:chOff x="0" y="0"/>
            <a:chExt cx="6003069" cy="406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4681522" y="5054421"/>
            <a:ext cx="2368927" cy="160373"/>
            <a:chOff x="0" y="0"/>
            <a:chExt cx="6003069" cy="4064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4681522" y="5260114"/>
            <a:ext cx="2368927" cy="160373"/>
            <a:chOff x="0" y="0"/>
            <a:chExt cx="6003069" cy="4064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4681522" y="7061958"/>
            <a:ext cx="3068140" cy="207709"/>
            <a:chOff x="0" y="0"/>
            <a:chExt cx="6003069" cy="4064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4681522" y="7441118"/>
            <a:ext cx="3068140" cy="207709"/>
            <a:chOff x="0" y="0"/>
            <a:chExt cx="6003069" cy="4064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4681522" y="7819686"/>
            <a:ext cx="3068140" cy="207709"/>
            <a:chOff x="0" y="0"/>
            <a:chExt cx="6003069" cy="4064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681522" y="8093043"/>
            <a:ext cx="3068140" cy="287739"/>
            <a:chOff x="0" y="0"/>
            <a:chExt cx="4333408" cy="4064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333408" cy="406400"/>
            </a:xfrm>
            <a:custGeom>
              <a:avLst/>
              <a:gdLst/>
              <a:ahLst/>
              <a:cxnLst/>
              <a:rect r="r" b="b" t="t" l="l"/>
              <a:pathLst>
                <a:path h="406400" w="4333408">
                  <a:moveTo>
                    <a:pt x="4130208" y="0"/>
                  </a:moveTo>
                  <a:cubicBezTo>
                    <a:pt x="4242433" y="0"/>
                    <a:pt x="4333408" y="90976"/>
                    <a:pt x="4333408" y="203200"/>
                  </a:cubicBezTo>
                  <a:cubicBezTo>
                    <a:pt x="4333408" y="315424"/>
                    <a:pt x="4242433" y="406400"/>
                    <a:pt x="41302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43334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4681522" y="8447929"/>
            <a:ext cx="3068140" cy="207709"/>
            <a:chOff x="0" y="0"/>
            <a:chExt cx="6003069" cy="4064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003069" cy="406400"/>
            </a:xfrm>
            <a:custGeom>
              <a:avLst/>
              <a:gdLst/>
              <a:ahLst/>
              <a:cxnLst/>
              <a:rect r="r" b="b" t="t" l="l"/>
              <a:pathLst>
                <a:path h="406400" w="6003069">
                  <a:moveTo>
                    <a:pt x="5799869" y="0"/>
                  </a:moveTo>
                  <a:cubicBezTo>
                    <a:pt x="5912093" y="0"/>
                    <a:pt x="6003069" y="90976"/>
                    <a:pt x="6003069" y="203200"/>
                  </a:cubicBezTo>
                  <a:cubicBezTo>
                    <a:pt x="6003069" y="315424"/>
                    <a:pt x="5912093" y="406400"/>
                    <a:pt x="57998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600306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1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1927384"/>
          </a:xfrm>
          <a:custGeom>
            <a:avLst/>
            <a:gdLst/>
            <a:ahLst/>
            <a:cxnLst/>
            <a:rect r="r" b="b" t="t" l="l"/>
            <a:pathLst>
              <a:path h="1927384" w="16230600">
                <a:moveTo>
                  <a:pt x="0" y="0"/>
                </a:moveTo>
                <a:lnTo>
                  <a:pt x="16230600" y="0"/>
                </a:lnTo>
                <a:lnTo>
                  <a:pt x="16230600" y="1927384"/>
                </a:lnTo>
                <a:lnTo>
                  <a:pt x="0" y="192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43808" y="2492866"/>
            <a:ext cx="0" cy="10239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1995507" y="4842938"/>
            <a:ext cx="459480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Pesquisa de Empresas no Banco de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31425" y="3812651"/>
            <a:ext cx="459480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Socilitação de Tickets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35534" y="4786630"/>
            <a:ext cx="321683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Trabalhos do Funcionário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31169" y="3812651"/>
            <a:ext cx="27893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Processos e Contratos</a:t>
            </a:r>
          </a:p>
        </p:txBody>
      </p:sp>
      <p:sp>
        <p:nvSpPr>
          <p:cNvPr name="AutoShape 8" id="8"/>
          <p:cNvSpPr/>
          <p:nvPr/>
        </p:nvSpPr>
        <p:spPr>
          <a:xfrm>
            <a:off x="3612571" y="2444111"/>
            <a:ext cx="680339" cy="24464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4292910" y="2509319"/>
            <a:ext cx="684778" cy="23812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6444050" y="2641355"/>
            <a:ext cx="684778" cy="12189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>
            <a:off x="7128828" y="2660131"/>
            <a:ext cx="722054" cy="12001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9052448" y="2677825"/>
            <a:ext cx="1391502" cy="21564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10443949" y="2641355"/>
            <a:ext cx="42961" cy="21929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10443949" y="2677825"/>
            <a:ext cx="1508939" cy="21564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3355933" y="2677825"/>
            <a:ext cx="669933" cy="11824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14025867" y="2677825"/>
            <a:ext cx="778575" cy="11824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6211002" y="2677825"/>
            <a:ext cx="0" cy="22127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8313034"/>
            <a:ext cx="2219710" cy="1552444"/>
          </a:xfrm>
          <a:custGeom>
            <a:avLst/>
            <a:gdLst/>
            <a:ahLst/>
            <a:cxnLst/>
            <a:rect r="r" b="b" t="t" l="l"/>
            <a:pathLst>
              <a:path h="1552444" w="2219710">
                <a:moveTo>
                  <a:pt x="0" y="0"/>
                </a:moveTo>
                <a:lnTo>
                  <a:pt x="2219710" y="0"/>
                </a:lnTo>
                <a:lnTo>
                  <a:pt x="2219710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15" t="0" r="-518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73574" y="8313034"/>
            <a:ext cx="2257280" cy="1552444"/>
          </a:xfrm>
          <a:custGeom>
            <a:avLst/>
            <a:gdLst/>
            <a:ahLst/>
            <a:cxnLst/>
            <a:rect r="r" b="b" t="t" l="l"/>
            <a:pathLst>
              <a:path h="1552444" w="2257280">
                <a:moveTo>
                  <a:pt x="0" y="0"/>
                </a:moveTo>
                <a:lnTo>
                  <a:pt x="2257280" y="0"/>
                </a:lnTo>
                <a:lnTo>
                  <a:pt x="2257280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57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959579" y="8313034"/>
            <a:ext cx="2164466" cy="1552444"/>
          </a:xfrm>
          <a:custGeom>
            <a:avLst/>
            <a:gdLst/>
            <a:ahLst/>
            <a:cxnLst/>
            <a:rect r="r" b="b" t="t" l="l"/>
            <a:pathLst>
              <a:path h="1552444" w="2164466">
                <a:moveTo>
                  <a:pt x="0" y="0"/>
                </a:moveTo>
                <a:lnTo>
                  <a:pt x="2164466" y="0"/>
                </a:lnTo>
                <a:lnTo>
                  <a:pt x="2164466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52770" y="8313034"/>
            <a:ext cx="2320981" cy="1552444"/>
          </a:xfrm>
          <a:custGeom>
            <a:avLst/>
            <a:gdLst/>
            <a:ahLst/>
            <a:cxnLst/>
            <a:rect r="r" b="b" t="t" l="l"/>
            <a:pathLst>
              <a:path h="1552444" w="2320981">
                <a:moveTo>
                  <a:pt x="0" y="0"/>
                </a:moveTo>
                <a:lnTo>
                  <a:pt x="2320981" y="0"/>
                </a:lnTo>
                <a:lnTo>
                  <a:pt x="2320981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902476" y="8313034"/>
            <a:ext cx="2356824" cy="1552444"/>
          </a:xfrm>
          <a:custGeom>
            <a:avLst/>
            <a:gdLst/>
            <a:ahLst/>
            <a:cxnLst/>
            <a:rect r="r" b="b" t="t" l="l"/>
            <a:pathLst>
              <a:path h="1552444" w="2356824">
                <a:moveTo>
                  <a:pt x="0" y="0"/>
                </a:moveTo>
                <a:lnTo>
                  <a:pt x="2356824" y="0"/>
                </a:lnTo>
                <a:lnTo>
                  <a:pt x="2356824" y="1552444"/>
                </a:lnTo>
                <a:lnTo>
                  <a:pt x="0" y="1552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44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32735" y="3636451"/>
            <a:ext cx="1422146" cy="7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Calendário Básico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13600" y="4842938"/>
            <a:ext cx="459480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Métricas de Vendas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2854881" y="6724457"/>
            <a:ext cx="4093137" cy="18085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V="true">
            <a:off x="6241631" y="6875270"/>
            <a:ext cx="1373070" cy="16577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V="true">
            <a:off x="9041812" y="6875270"/>
            <a:ext cx="10636" cy="14377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10656898" y="6875270"/>
            <a:ext cx="1856362" cy="14377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H="true" flipV="true">
            <a:off x="11156877" y="6724457"/>
            <a:ext cx="5385463" cy="18085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6948018" y="6526020"/>
            <a:ext cx="42088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Comunicação com outros setores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868727" y="968757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DAG28b0vQaA</dc:identifier>
  <dcterms:modified xsi:type="dcterms:W3CDTF">2011-08-01T06:04:30Z</dcterms:modified>
  <cp:revision>1</cp:revision>
  <dc:title>Seminário 1</dc:title>
</cp:coreProperties>
</file>